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&#1090;&#1086;&#1084;&#1072;&#1089;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Коррупция – зло.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ВМЕСТЕ МЫ СПРАВИМСЯ!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smtClean="0">
                <a:solidFill>
                  <a:srgbClr val="C00000"/>
                </a:solidFill>
              </a:rPr>
              <a:t>Скажем коррупции «Нет!»</a:t>
            </a:r>
          </a:p>
        </p:txBody>
      </p:sp>
      <p:pic>
        <p:nvPicPr>
          <p:cNvPr id="17411" name="Содержимое 3" descr="_corrupt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141538"/>
            <a:ext cx="7620000" cy="34417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8572500" cy="5840413"/>
          </a:xfrm>
        </p:spPr>
        <p:txBody>
          <a:bodyPr rtlCol="0">
            <a:normAutofit fontScale="92500"/>
          </a:bodyPr>
          <a:lstStyle/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Борьбу с коррупцией нужно начать с самого себя и требовать устранения коррупционных проявлений от окружающих. 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	Эффективность борьбы зависит от взаимодействия всех ветвей власти, их ответственности за процесс оздоровления общества. Необходимо быстро реагировать на все виды проявлений коррупционных правонарушений, справедливо давать наказания.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Мы против коррупции!</a:t>
            </a:r>
            <a:endParaRPr lang="ru-RU" dirty="0"/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554163"/>
            <a:ext cx="7200900" cy="452596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3008313" cy="814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Коррупция</a:t>
            </a:r>
            <a:endParaRPr lang="ru-RU" dirty="0"/>
          </a:p>
        </p:txBody>
      </p:sp>
      <p:sp>
        <p:nvSpPr>
          <p:cNvPr id="11267" name="Текст 3"/>
          <p:cNvSpPr>
            <a:spLocks noGrp="1"/>
          </p:cNvSpPr>
          <p:nvPr>
            <p:ph type="body" idx="2"/>
          </p:nvPr>
        </p:nvSpPr>
        <p:spPr>
          <a:xfrm>
            <a:off x="539750" y="1125538"/>
            <a:ext cx="3008313" cy="4691062"/>
          </a:xfrm>
        </p:spPr>
        <p:txBody>
          <a:bodyPr>
            <a:normAutofit lnSpcReduction="10000"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Согласно современному российскому законодательству, коррупция — это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лицами; а также совершение указанных деяний от имени или в интересах юридического лица.</a:t>
            </a:r>
          </a:p>
        </p:txBody>
      </p:sp>
      <p:pic>
        <p:nvPicPr>
          <p:cNvPr id="1126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90938" y="609600"/>
            <a:ext cx="5108575" cy="480060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3024336" cy="5207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Механизмы Коррупции</a:t>
            </a:r>
            <a:endParaRPr lang="ru-RU" dirty="0"/>
          </a:p>
        </p:txBody>
      </p:sp>
      <p:sp>
        <p:nvSpPr>
          <p:cNvPr id="12291" name="Текст 2"/>
          <p:cNvSpPr>
            <a:spLocks noGrp="1"/>
          </p:cNvSpPr>
          <p:nvPr>
            <p:ph type="body" idx="2"/>
          </p:nvPr>
        </p:nvSpPr>
        <p:spPr>
          <a:xfrm>
            <a:off x="539750" y="1125538"/>
            <a:ext cx="3008313" cy="4800600"/>
          </a:xfrm>
        </p:spPr>
        <p:txBody>
          <a:bodyPr/>
          <a:lstStyle/>
          <a:p>
            <a:r>
              <a:rPr lang="ru-RU" smtClean="0"/>
              <a:t>По словам президента РФ В.В. Путина, «коррупция разлагает деловую среду, снижает дееспособность государства, отражается на его имидже и самое главное подрывает доверие граждан к власти». </a:t>
            </a:r>
          </a:p>
          <a:p>
            <a:r>
              <a:rPr lang="ru-RU" smtClean="0"/>
              <a:t>Результаты исследований приводят к выводу о следующих механизмах коррупции в России: а) обоюдовыгодная двусторонняя сделка (50% случаев);</a:t>
            </a:r>
          </a:p>
          <a:p>
            <a:r>
              <a:rPr lang="ru-RU" smtClean="0"/>
              <a:t>б) вымогательство взятки, дополнительного вознаграждения (27-27%); </a:t>
            </a:r>
          </a:p>
          <a:p>
            <a:r>
              <a:rPr lang="ru-RU" smtClean="0"/>
              <a:t>в) инициативный, активный подкуп, в том числе связанный с шантажом, иным психическим и другим воздействием на подкупаемых лиц (23-25% случаев).</a:t>
            </a:r>
          </a:p>
        </p:txBody>
      </p:sp>
      <p:pic>
        <p:nvPicPr>
          <p:cNvPr id="1229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5050" y="1008063"/>
            <a:ext cx="5340350" cy="4003675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052736"/>
            <a:ext cx="4175531" cy="22381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520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Борьба с коррупцией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по запросу номер горячей линии корруп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938541" cy="29410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908720"/>
            <a:ext cx="4824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Телефон Всероссийской бесплатной </a:t>
            </a:r>
            <a:r>
              <a:rPr lang="ru-RU" sz="1600" b="1" dirty="0" smtClean="0"/>
              <a:t>«горячей линии»</a:t>
            </a:r>
          </a:p>
          <a:p>
            <a:r>
              <a:rPr lang="ru-RU" sz="1600" b="1" dirty="0" smtClean="0"/>
              <a:t> </a:t>
            </a:r>
            <a:r>
              <a:rPr lang="ru-RU" sz="1600" dirty="0" smtClean="0"/>
              <a:t>8-800-250-02-35,  +7 (495) 667-74-47: для обращения по вопросам нарушения прав и законных интересов граждан сотрудниками органов внутренних дел, а также для сотрудников органов внутренних дел для обращения с информацией о фактах склонения их к действиям коррупционного характера и иным правонарушениям, связанным с процессом исполнения должностных обязанностей</a:t>
            </a:r>
            <a:r>
              <a:rPr lang="ru-RU" sz="1600" dirty="0" smtClean="0"/>
              <a:t>.</a:t>
            </a:r>
            <a:endParaRPr lang="ru-RU" sz="1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3429000"/>
            <a:ext cx="47160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Телефоны Управления экономической безопасности и противодействия </a:t>
            </a:r>
            <a:r>
              <a:rPr lang="ru-RU" sz="1600" b="1" dirty="0" smtClean="0"/>
              <a:t>коррупции </a:t>
            </a:r>
            <a:r>
              <a:rPr lang="ru-RU" sz="1600" dirty="0" smtClean="0"/>
              <a:t>УМВД </a:t>
            </a:r>
            <a:r>
              <a:rPr lang="ru-RU" sz="1600" dirty="0" smtClean="0"/>
              <a:t>России по Астраханской области (8512) 40-07-22, </a:t>
            </a:r>
            <a:r>
              <a:rPr lang="ru-RU" sz="1600" dirty="0" smtClean="0"/>
              <a:t>40-09-94</a:t>
            </a:r>
          </a:p>
          <a:p>
            <a:endParaRPr lang="ru-RU" sz="1600" dirty="0" smtClean="0"/>
          </a:p>
          <a:p>
            <a:r>
              <a:rPr lang="ru-RU" sz="1600" b="1" dirty="0" smtClean="0"/>
              <a:t>Телефон доверия астраханской полиции</a:t>
            </a:r>
            <a:r>
              <a:rPr lang="ru-RU" sz="1600" dirty="0" smtClean="0"/>
              <a:t>, входящий в Горячую линию МВД России +7 (8512) </a:t>
            </a:r>
            <a:r>
              <a:rPr lang="ru-RU" sz="1600" dirty="0" smtClean="0"/>
              <a:t>40-01-01</a:t>
            </a:r>
          </a:p>
          <a:p>
            <a:endParaRPr lang="ru-RU" sz="1600" dirty="0" smtClean="0"/>
          </a:p>
          <a:p>
            <a:r>
              <a:rPr lang="ru-RU" sz="1600" b="1" dirty="0" smtClean="0"/>
              <a:t>Телефон оперативно-розыскной части собственной безопасности</a:t>
            </a:r>
            <a:r>
              <a:rPr lang="ru-RU" sz="1600" dirty="0" smtClean="0"/>
              <a:t> УМВД России по Астраханской области +7 (8512) 40-48-43</a:t>
            </a:r>
          </a:p>
          <a:p>
            <a:r>
              <a:rPr lang="ru-RU" sz="1600" dirty="0" smtClean="0"/>
              <a:t>ответственности.</a:t>
            </a:r>
            <a:endParaRPr lang="ru-RU" sz="1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106688" cy="520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Вместе мы – сила!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750" y="1125538"/>
            <a:ext cx="3008313" cy="48006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Разумеется, </a:t>
            </a:r>
            <a:r>
              <a:rPr lang="ru-RU" dirty="0"/>
              <a:t>о</a:t>
            </a:r>
            <a:r>
              <a:rPr lang="ru-RU" dirty="0" smtClean="0"/>
              <a:t>дин человек ни за что не справится с коррупцией, но это не значит, что ее совсем нельзя победить. Мы должны бороться вместе. Вместе мы – непобедимая, великая страна. Мы должны заботится друг о друге, должны наказывать коррупционеров и взяточников. Но мы не должны забывать о том, что наказывать провинившихся – это еще не все.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Главное – не позволять коррупции захватывать новых людей, не попасться в ее сети самому. Мы должны уничтожить коррупцию, перевоспитать свою страну. Объяснить людям, что коррупция – зло – вот наша основная задача. Если люди поймут это, бороться со взятками, с несправедливостью будет гораздо легче.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434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620713"/>
            <a:ext cx="4176713" cy="49609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3106688" cy="5207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Борьба с коррупцией – дело каждого</a:t>
            </a:r>
            <a:endParaRPr lang="ru-RU" dirty="0"/>
          </a:p>
        </p:txBody>
      </p:sp>
      <p:sp>
        <p:nvSpPr>
          <p:cNvPr id="15363" name="Текст 2"/>
          <p:cNvSpPr>
            <a:spLocks noGrp="1"/>
          </p:cNvSpPr>
          <p:nvPr>
            <p:ph type="body" idx="2"/>
          </p:nvPr>
        </p:nvSpPr>
        <p:spPr>
          <a:xfrm>
            <a:off x="611188" y="1196975"/>
            <a:ext cx="3008312" cy="4800600"/>
          </a:xfrm>
        </p:spPr>
        <p:txBody>
          <a:bodyPr/>
          <a:lstStyle/>
          <a:p>
            <a:r>
              <a:rPr lang="ru-RU" sz="1500" smtClean="0"/>
              <a:t>Все мы вместе должны бороться с коррупцией, ведь за нее расплачивается каждый из нас. От коррупционеров страдает страна, а это значит, что страдает ее население, то есть мы. Коррупция разрушает страну изнутри – подрывает доверие населения к власти, что приводит к постепенному распаду государства. Мы должны бороться, потому что за нас этого никто не сделает. Мы обязаны поддерживать свою страну, потому что только мы можем ей помочь побороть несправедливость. Мы должны – мы сделаем. </a:t>
            </a:r>
          </a:p>
        </p:txBody>
      </p:sp>
      <p:pic>
        <p:nvPicPr>
          <p:cNvPr id="1536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06888" y="404813"/>
            <a:ext cx="4248150" cy="2690812"/>
          </a:xfrm>
        </p:spPr>
      </p:pic>
      <p:pic>
        <p:nvPicPr>
          <p:cNvPr id="15365" name="Picture 2" descr="C:\Users\аларика\Desktop\pub_102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141663"/>
            <a:ext cx="4319587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Коррупция – зло. Мы всеми силами должны с ней бороться.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13176"/>
            <a:ext cx="8458200" cy="84234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ВМЕСТЕ МЫ СПРАВИМСЯ!</a:t>
            </a:r>
            <a:endParaRPr lang="ru-RU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571500" y="500063"/>
            <a:ext cx="8229600" cy="26146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b="1" i="1" smtClean="0">
                <a:solidFill>
                  <a:srgbClr val="002060"/>
                </a:solidFill>
              </a:rPr>
              <a:t>Коррупция «есть корень, из которого</a:t>
            </a:r>
            <a:endParaRPr lang="ru-RU" b="1" smtClean="0">
              <a:solidFill>
                <a:srgbClr val="002060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b="1" i="1" smtClean="0">
                <a:solidFill>
                  <a:srgbClr val="002060"/>
                </a:solidFill>
              </a:rPr>
              <a:t>вытекает во все времена и при всяких</a:t>
            </a:r>
            <a:endParaRPr lang="ru-RU" b="1" smtClean="0">
              <a:solidFill>
                <a:srgbClr val="002060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ru-RU" b="1" i="1" smtClean="0">
                <a:solidFill>
                  <a:srgbClr val="002060"/>
                </a:solidFill>
              </a:rPr>
              <a:t>соблазнах презрение ко всем законам»</a:t>
            </a:r>
            <a:r>
              <a:rPr lang="ru-RU" b="1" smtClean="0">
                <a:solidFill>
                  <a:srgbClr val="002060"/>
                </a:solidFill>
              </a:rPr>
              <a:t>.</a:t>
            </a:r>
          </a:p>
          <a:p>
            <a:pPr marL="0" indent="0" algn="r">
              <a:spcBef>
                <a:spcPct val="0"/>
              </a:spcBef>
              <a:buFont typeface="Arial" charset="0"/>
              <a:buNone/>
            </a:pPr>
            <a:r>
              <a:rPr lang="ru-RU" u="sng" smtClean="0">
                <a:hlinkClick r:id="rId2"/>
              </a:rPr>
              <a:t>Томас Гоббс</a:t>
            </a:r>
            <a:endParaRPr lang="ru-RU" smtClean="0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2714625"/>
            <a:ext cx="52863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214563"/>
            <a:ext cx="8229600" cy="1500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Многие сравнивают 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коррупцию с болячкой. 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У каждой болячки есть свои причины, которые нужно лечить.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Каковы же причины коррупции?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Причины коррупции: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 </a:t>
            </a:r>
            <a:r>
              <a:rPr lang="ru-RU" b="1" dirty="0" smtClean="0">
                <a:solidFill>
                  <a:srgbClr val="002060"/>
                </a:solidFill>
              </a:rPr>
              <a:t> -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Низкая заработная плата государственных служащих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  - Незнание законов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  - Желание легкой наживы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 -  Частая сменяемость лиц на различных должностях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  - Нестабильность в стране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 -  Коррупция как привычка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 - Низкий уровень жизни населения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 - Слабая развитость государственных институтов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-  Безработица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 - Неразвитость институтов гражданского общества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В зависимости от сферы деятельности коррупция проявляется в следующих формах: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13"/>
            <a:ext cx="8229600" cy="36258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900" b="1" dirty="0" smtClean="0">
                <a:solidFill>
                  <a:schemeClr val="tx2">
                    <a:lumMod val="50000"/>
                  </a:schemeClr>
                </a:solidFill>
              </a:rPr>
              <a:t>Коррупция в сфере государственного управления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900" b="1" dirty="0" smtClean="0">
                <a:solidFill>
                  <a:schemeClr val="tx2">
                    <a:lumMod val="50000"/>
                  </a:schemeClr>
                </a:solidFill>
              </a:rPr>
              <a:t>Парламентская коррупция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900" b="1" dirty="0" smtClean="0">
                <a:solidFill>
                  <a:schemeClr val="tx2">
                    <a:lumMod val="50000"/>
                  </a:schemeClr>
                </a:solidFill>
              </a:rPr>
              <a:t>Деловая коррупция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900" b="1" dirty="0" smtClean="0">
                <a:solidFill>
                  <a:schemeClr val="tx2">
                    <a:lumMod val="50000"/>
                  </a:schemeClr>
                </a:solidFill>
              </a:rPr>
              <a:t>Коррупция на предприятиях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900" b="1" dirty="0" smtClean="0">
                <a:solidFill>
                  <a:schemeClr val="tx2">
                    <a:lumMod val="50000"/>
                  </a:schemeClr>
                </a:solidFill>
              </a:rPr>
              <a:t>Бытовая коррупция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Формы коррупции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Взятка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Растрата</a:t>
            </a: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Мошенничество</a:t>
            </a: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Вымогательство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Фаворитизм - в государственной и общественной жизни страстное покровительство любимцам (фаворитам) и назначение любимцев на высокие должности, несмотря на то, что они не обладают ни способностями, ни знаниями, необходимыми для их службы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Злоупотребление должностными полномочиями</a:t>
            </a: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i="1" dirty="0" smtClean="0">
                <a:solidFill>
                  <a:srgbClr val="C00000"/>
                </a:solidFill>
              </a:rPr>
              <a:t>Рассмотреть ситуации и указать, в которых из них представлены случаи коррупции,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 а в которых нет.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благодарность за то, что врач вылечил её тяжело больного ребёнка, Галина подарила врачу букет из цветов   своего сада.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Бухгалтер Иванова С.  использовала поддельные счета, которые содержат неверную информацию.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Кандидат в депутаты договорился  фирмой о  финансировании её выборов в органы государственной власти, взамен обещал   помогать этой фирме получать хорошие заказы.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Государственное должностное лицо пользуется служебным автомобилем и топливом в личных целях.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Иван вынужден был отблагодарить чиновника, сознательно тянувшего  время для решения его вопроса.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Должностное лицо правительства поздно приходит на работу, рано возвращается с работы и в рабочее время занимается личными делами.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О чем гласит народная мудрость…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Вспомните, какие пословицы и поговорки отражают коррупционную деятельность в современном обществе?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«Не подмажешь, не поедешь» – вымогательство,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взятничество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«Рука руку моет» – групповая запланированная деятельность в подкупе.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«Загребать жар чужими руками» – несознательное соучастие в мошенничестве и аферах.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«Видит око, да зуб не мед» – безрезультативность действий борьбы с коррупцией.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3"/>
            <a:ext cx="8229600" cy="3054350"/>
          </a:xfrm>
        </p:spPr>
        <p:txBody>
          <a:bodyPr rtlCol="0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Основные признаки коррупционного действия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Обоюдное согласие участников действия.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Наличие взаимных обязательств.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Получение  определенных выгод и преимуществ обеими сторонами.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Принимаемое решение нарушает закон или противоречит  моральным нормам.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Сознательное подчинение общих интересов личной выгоде.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Обе стороны стремятся скрыть свои действия.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5363" name="Picture 2" descr="img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8575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823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Коррупция – зло.  ВМЕСТЕ МЫ СПРАВИМСЯ! </vt:lpstr>
      <vt:lpstr>Слайд 2</vt:lpstr>
      <vt:lpstr>Многие сравнивают  коррупцию с болячкой.  У каждой болячки есть свои причины, которые нужно лечить.   Каковы же причины коррупции? </vt:lpstr>
      <vt:lpstr>Причины коррупции: </vt:lpstr>
      <vt:lpstr>В зависимости от сферы деятельности коррупция проявляется в следующих формах: </vt:lpstr>
      <vt:lpstr>Формы коррупции </vt:lpstr>
      <vt:lpstr>Рассмотреть ситуации и указать, в которых из них представлены случаи коррупции,  а в которых нет.  </vt:lpstr>
      <vt:lpstr>О чем гласит народная мудрость…</vt:lpstr>
      <vt:lpstr>Слайд 9</vt:lpstr>
      <vt:lpstr>Скажем коррупции «Нет!»</vt:lpstr>
      <vt:lpstr>Слайд 11</vt:lpstr>
      <vt:lpstr>Мы против коррупции!</vt:lpstr>
      <vt:lpstr>Коррупция</vt:lpstr>
      <vt:lpstr>Механизмы Коррупции</vt:lpstr>
      <vt:lpstr>Борьба с коррупцией</vt:lpstr>
      <vt:lpstr>Вместе мы – сила!</vt:lpstr>
      <vt:lpstr>Борьба с коррупцией – дело каждого</vt:lpstr>
      <vt:lpstr>Коррупция – зло. Мы всеми силами должны с ней бороться.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n.gavrilova</cp:lastModifiedBy>
  <cp:revision>10</cp:revision>
  <dcterms:modified xsi:type="dcterms:W3CDTF">2018-07-18T13:34:02Z</dcterms:modified>
</cp:coreProperties>
</file>